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9" r:id="rId2"/>
    <p:sldId id="280" r:id="rId3"/>
    <p:sldId id="260" r:id="rId4"/>
    <p:sldId id="266" r:id="rId5"/>
    <p:sldId id="283" r:id="rId6"/>
    <p:sldId id="267" r:id="rId7"/>
    <p:sldId id="256" r:id="rId8"/>
    <p:sldId id="282" r:id="rId9"/>
    <p:sldId id="268" r:id="rId10"/>
    <p:sldId id="281" r:id="rId11"/>
    <p:sldId id="276" r:id="rId12"/>
    <p:sldId id="269" r:id="rId13"/>
    <p:sldId id="278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93A9-A8A7-F248-9CE1-92E13249F48C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E2441-5311-8E4A-9CB8-602E3AC31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6F68-ED66-0346-886C-8A92E863A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0C4F1-2C82-2448-8A43-04D7FAEC2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C400-84B9-F347-A09A-F935DCEA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37A68-A5D0-0442-9352-19BB5F0E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107FF-82DC-9844-8AF7-F0497B0C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2C4D-8A80-7F41-8162-CF48E732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EFD9-56EA-FB41-84DC-2ACBBC5C4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15DD-C8E3-CB4B-A514-C40BD18E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B14F-BE89-594A-B660-59EF51C2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8E20-6753-A348-A6EC-7EC0DB94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0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B3179-5882-FB43-A125-C4977D886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FD314-C6B8-F44A-8520-4F4A414B7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1A65-5ECD-2246-969C-D66565DC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ECD1-705E-064A-99B5-0FA702D9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694C-9ED0-104D-A37C-76473FA3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2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168C-E29D-4847-9207-1DB2DF75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017B-70BE-9B48-830D-63822E27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9467A-2CCF-8649-90AA-B80FC87E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D32CE-A04E-F44A-A850-439F5AF3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0910-00D1-9746-BED4-E84A153D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8E86-6D3E-994F-ABD1-202BCAA8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E5074-1C54-ED4D-B981-843D0F0F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993E-AFC6-7A43-8A38-797D01A9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786D-EBDB-0E4B-8C72-0873F516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4AE42-5ABA-9C46-99A0-421AE615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4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E1B1-DDDC-2D40-97C8-7FC0282E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B61D-BAF4-224F-BE22-FE4F885D3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C6114-9A39-0345-9681-C15CB32C0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53152-A6B0-7E49-9C6A-9DA6753E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15A4D-1911-5D48-B958-5E43ED73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4582C-1DE7-3944-B033-30FD0BF5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20CD-F049-6949-BE6A-7141DB49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86821-3D95-5945-98BD-7668BD58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A5401-1D10-C64B-B33A-30887A6B7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4CDC2-4E77-1546-8E9D-8414DCCDE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9BD09-1C11-5E42-AD56-A765A3F20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03652-BA9F-604B-900D-4A7F8C8E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0B549-54AF-C74D-B831-88E526BA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CFDD9-1B16-B642-9DB3-245C3789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EBC6-1C2D-D546-9BEA-2F653F94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35756-2891-EC4E-BA71-AF161B38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71316-F144-7140-8762-C2A97AD6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146C8-57AE-D945-847A-75F34D489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7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F2F79-0C58-7E4B-97FE-1AB1AE2E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EAD8B-EE1D-FD4E-B588-D337B0FA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9EABE-B257-E540-9148-5C972BDA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9E6B-E6A5-2048-A5ED-7409AC5C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49AE9-8239-0245-9D4C-E6393A4E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5B651-B996-5645-960F-018E5997A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3F677-F530-1D43-ABF1-4811A656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1995D-106C-4248-8713-A5122F42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EBF10-0E49-F741-AB3D-5D148B8F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1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672C-2935-3941-81B7-03BA0D23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87C12-D2F1-4943-9592-6A57D8370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79B8C-9883-074F-B5D3-75C06542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7041C-FD73-1041-81AF-92AB6BA62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D585B-6474-984A-9103-4170D061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9183D-BBDC-C14F-8695-827A9DCF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7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8BE05-6416-3C48-A190-4B31FB3D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2530-7749-384F-ABD0-9CCA52DA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17BCE-6F3F-8A46-91B3-A40EB38A1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929C-FE04-1346-8C31-1E928BF786A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0D4A-36E2-B44A-B6D8-625198B4A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22E3-B77A-E741-A3F9-94E5E37A7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3C51-99B4-5E4A-A0F3-57FA7C63A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7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recursion happens where the data is put together</a:t>
            </a:r>
          </a:p>
          <a:p>
            <a:pPr lvl="1"/>
            <a:r>
              <a:rPr lang="en-US" dirty="0"/>
              <a:t>the natural place for it</a:t>
            </a:r>
          </a:p>
          <a:p>
            <a:pPr lvl="1"/>
            <a:r>
              <a:rPr lang="en-US" dirty="0"/>
              <a:t>recurses on sub-part of data </a:t>
            </a:r>
            <a:r>
              <a:rPr lang="en-US" dirty="0">
                <a:sym typeface="Wingdings" pitchFamily="2" charset="2"/>
              </a:rPr>
              <a:t> clear it will always</a:t>
            </a:r>
            <a:r>
              <a:rPr lang="en-US" dirty="0"/>
              <a:t> terminate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8AD9D-83E7-AE6F-89CF-E0A07E2203C9}"/>
              </a:ext>
            </a:extLst>
          </p:cNvPr>
          <p:cNvSpPr txBox="1"/>
          <p:nvPr/>
        </p:nvSpPr>
        <p:spPr>
          <a:xfrm>
            <a:off x="5872480" y="3344586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(cons 1 (cons 2 (cons 3 …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604520" y="4407637"/>
            <a:ext cx="604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(define (foo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[(empty? lox) base]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 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(first lox)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(rest lox))]))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30F6A-4FBC-C3EE-F399-69C6A99A73BB}"/>
              </a:ext>
            </a:extLst>
          </p:cNvPr>
          <p:cNvSpPr txBox="1"/>
          <p:nvPr/>
        </p:nvSpPr>
        <p:spPr>
          <a:xfrm>
            <a:off x="604520" y="3067587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LOX is one of: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empty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cons</a:t>
            </a:r>
            <a:r>
              <a:rPr lang="en-US" dirty="0">
                <a:latin typeface="Monaco" pitchFamily="2" charset="77"/>
              </a:rPr>
              <a:t> X LOX)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2B49C-068B-FF12-7471-A1D901EAD172}"/>
              </a:ext>
            </a:extLst>
          </p:cNvPr>
          <p:cNvSpPr txBox="1"/>
          <p:nvPr/>
        </p:nvSpPr>
        <p:spPr>
          <a:xfrm>
            <a:off x="5872480" y="4407637"/>
            <a:ext cx="604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 1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-for-lox (cons 2 (cons 3 … empty</a:t>
            </a:r>
          </a:p>
        </p:txBody>
      </p:sp>
    </p:spTree>
    <p:extLst>
      <p:ext uri="{BB962C8B-B14F-4D97-AF65-F5344CB8AC3E}">
        <p14:creationId xmlns:p14="http://schemas.microsoft.com/office/powerpoint/2010/main" val="136940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4FDD1-00E2-B1B3-AEB0-EE67182E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229"/>
            <a:ext cx="7772400" cy="3925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55829B-B54F-D66F-29DA-3893D9D22177}"/>
              </a:ext>
            </a:extLst>
          </p:cNvPr>
          <p:cNvSpPr/>
          <p:nvPr/>
        </p:nvSpPr>
        <p:spPr>
          <a:xfrm>
            <a:off x="3439486" y="3078760"/>
            <a:ext cx="1392573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004C7-DB0A-62F3-C0D4-17E61C2F421F}"/>
              </a:ext>
            </a:extLst>
          </p:cNvPr>
          <p:cNvSpPr txBox="1"/>
          <p:nvPr/>
        </p:nvSpPr>
        <p:spPr>
          <a:xfrm>
            <a:off x="6744749" y="925173"/>
            <a:ext cx="4521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define a function called &gt;?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1B6CC7-7A6A-AF4E-6C74-BDAB1BDD8577}"/>
              </a:ext>
            </a:extLst>
          </p:cNvPr>
          <p:cNvCxnSpPr>
            <a:cxnSpLocks/>
          </p:cNvCxnSpPr>
          <p:nvPr/>
        </p:nvCxnSpPr>
        <p:spPr>
          <a:xfrm flipH="1">
            <a:off x="4652596" y="1357849"/>
            <a:ext cx="2158402" cy="1653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EDE8AD-D41E-16C1-883E-D48C21927432}"/>
              </a:ext>
            </a:extLst>
          </p:cNvPr>
          <p:cNvSpPr/>
          <p:nvPr/>
        </p:nvSpPr>
        <p:spPr>
          <a:xfrm>
            <a:off x="4880703" y="3076547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E9909-30D0-D52B-FB80-4FAD3747E096}"/>
              </a:ext>
            </a:extLst>
          </p:cNvPr>
          <p:cNvSpPr/>
          <p:nvPr/>
        </p:nvSpPr>
        <p:spPr>
          <a:xfrm>
            <a:off x="4503889" y="4855528"/>
            <a:ext cx="1392573" cy="285225"/>
          </a:xfrm>
          <a:prstGeom prst="rect">
            <a:avLst/>
          </a:prstGeom>
          <a:noFill/>
          <a:ln w="28575">
            <a:solidFill>
              <a:srgbClr val="DA3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4E1A2-2C5B-0EC9-2F05-423B73B711AC}"/>
              </a:ext>
            </a:extLst>
          </p:cNvPr>
          <p:cNvSpPr txBox="1"/>
          <p:nvPr/>
        </p:nvSpPr>
        <p:spPr>
          <a:xfrm>
            <a:off x="6640552" y="3724656"/>
            <a:ext cx="4511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A3AD0"/>
                </a:solidFill>
              </a:rPr>
              <a:t>it has one parameter n</a:t>
            </a:r>
          </a:p>
          <a:p>
            <a:r>
              <a:rPr lang="en-US" sz="2800" dirty="0">
                <a:solidFill>
                  <a:srgbClr val="DA3AD0"/>
                </a:solidFill>
              </a:rPr>
              <a:t>and here’s the body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D4E394-72E0-4FD7-E869-9BF908174EE6}"/>
              </a:ext>
            </a:extLst>
          </p:cNvPr>
          <p:cNvCxnSpPr>
            <a:cxnSpLocks/>
          </p:cNvCxnSpPr>
          <p:nvPr/>
        </p:nvCxnSpPr>
        <p:spPr>
          <a:xfrm flipH="1" flipV="1">
            <a:off x="5896462" y="3446648"/>
            <a:ext cx="744090" cy="644780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F3EDB-C67F-D86B-CC12-304CAA419A6F}"/>
              </a:ext>
            </a:extLst>
          </p:cNvPr>
          <p:cNvCxnSpPr>
            <a:cxnSpLocks/>
          </p:cNvCxnSpPr>
          <p:nvPr/>
        </p:nvCxnSpPr>
        <p:spPr>
          <a:xfrm flipH="1">
            <a:off x="5730176" y="4342446"/>
            <a:ext cx="910376" cy="443199"/>
          </a:xfrm>
          <a:prstGeom prst="straightConnector1">
            <a:avLst/>
          </a:prstGeom>
          <a:ln w="28575">
            <a:solidFill>
              <a:srgbClr val="DA3A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AF4E0-3BF5-B4D6-37BF-183F730F04AB}"/>
              </a:ext>
            </a:extLst>
          </p:cNvPr>
          <p:cNvSpPr/>
          <p:nvPr/>
        </p:nvSpPr>
        <p:spPr>
          <a:xfrm>
            <a:off x="3409772" y="4855528"/>
            <a:ext cx="1010665" cy="285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8BC2B-3132-1DF1-0ACF-019E51DAFEED}"/>
              </a:ext>
            </a:extLst>
          </p:cNvPr>
          <p:cNvSpPr txBox="1"/>
          <p:nvPr/>
        </p:nvSpPr>
        <p:spPr>
          <a:xfrm>
            <a:off x="5936315" y="5937140"/>
            <a:ext cx="634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make an anonymous (nameless)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F99681-5CD1-9168-29FA-8BCA8FE69D8D}"/>
              </a:ext>
            </a:extLst>
          </p:cNvPr>
          <p:cNvCxnSpPr>
            <a:cxnSpLocks/>
          </p:cNvCxnSpPr>
          <p:nvPr/>
        </p:nvCxnSpPr>
        <p:spPr>
          <a:xfrm flipH="1" flipV="1">
            <a:off x="4230168" y="5205652"/>
            <a:ext cx="1706147" cy="838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87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43B88-B6F1-BBA8-C26E-B43958FF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13633"/>
            <a:ext cx="7772400" cy="2424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4AC06-6837-69A2-676C-8278CD7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4320"/>
            <a:ext cx="7772400" cy="34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8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BB5A0E-EE0A-5CC9-0B25-7E05562C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80160"/>
            <a:ext cx="8737600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12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1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CB0C26-6BDA-17FE-F3BE-A0C55E34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5069"/>
            <a:ext cx="7772400" cy="34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2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33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3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EDB1-4219-65FE-36EC-9E78F8E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D14D-410D-EA78-D9A2-0FDEEE56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0775"/>
          </a:xfrm>
        </p:spPr>
        <p:txBody>
          <a:bodyPr>
            <a:normAutofit/>
          </a:bodyPr>
          <a:lstStyle/>
          <a:p>
            <a:r>
              <a:rPr lang="en-US" dirty="0"/>
              <a:t>The “non-natural” superset of natural recursion</a:t>
            </a:r>
          </a:p>
          <a:p>
            <a:r>
              <a:rPr lang="en-US" dirty="0"/>
              <a:t>Recurses on </a:t>
            </a:r>
            <a:r>
              <a:rPr lang="en-US" dirty="0">
                <a:solidFill>
                  <a:srgbClr val="0070C0"/>
                </a:solidFill>
              </a:rPr>
              <a:t>new data </a:t>
            </a:r>
            <a:r>
              <a:rPr lang="en-US" dirty="0">
                <a:sym typeface="Wingdings" pitchFamily="2" charset="2"/>
              </a:rPr>
              <a:t> potentially does not terminate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26AA-1D18-CD9E-038F-E8D1AE5544D9}"/>
              </a:ext>
            </a:extLst>
          </p:cNvPr>
          <p:cNvSpPr txBox="1"/>
          <p:nvPr/>
        </p:nvSpPr>
        <p:spPr>
          <a:xfrm>
            <a:off x="838200" y="3429000"/>
            <a:ext cx="9621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Monaco" pitchFamily="2" charset="77"/>
              </a:rPr>
              <a:t>(define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d) </a:t>
            </a:r>
          </a:p>
          <a:p>
            <a:r>
              <a:rPr lang="en-CA" sz="2400" dirty="0">
                <a:latin typeface="Monaco" pitchFamily="2" charset="77"/>
              </a:rPr>
              <a:t>  (</a:t>
            </a:r>
            <a:r>
              <a:rPr lang="en-CA" sz="2400" dirty="0" err="1">
                <a:latin typeface="Monaco" pitchFamily="2" charset="77"/>
              </a:rPr>
              <a:t>cond</a:t>
            </a:r>
            <a:r>
              <a:rPr lang="en-CA" sz="2400" dirty="0">
                <a:latin typeface="Monaco" pitchFamily="2" charset="77"/>
              </a:rPr>
              <a:t> [(trivial? d) (trivial-answer d)]</a:t>
            </a:r>
          </a:p>
          <a:p>
            <a:r>
              <a:rPr lang="en-CA" sz="2400" dirty="0">
                <a:latin typeface="Monaco" pitchFamily="2" charset="77"/>
              </a:rPr>
              <a:t>        [else </a:t>
            </a:r>
          </a:p>
          <a:p>
            <a:r>
              <a:rPr lang="en-CA" sz="2400" dirty="0">
                <a:latin typeface="Monaco" pitchFamily="2" charset="77"/>
              </a:rPr>
              <a:t>          (... d </a:t>
            </a:r>
          </a:p>
          <a:p>
            <a:r>
              <a:rPr lang="en-CA" sz="2400" dirty="0">
                <a:latin typeface="Monaco" pitchFamily="2" charset="77"/>
              </a:rPr>
              <a:t>               (</a:t>
            </a:r>
            <a:r>
              <a:rPr lang="en-CA" sz="2400" dirty="0" err="1">
                <a:latin typeface="Monaco" pitchFamily="2" charset="77"/>
              </a:rPr>
              <a:t>genrec-fn</a:t>
            </a:r>
            <a:r>
              <a:rPr lang="en-CA" sz="2400" dirty="0">
                <a:latin typeface="Monaco" pitchFamily="2" charset="77"/>
              </a:rPr>
              <a:t> </a:t>
            </a:r>
            <a:r>
              <a:rPr lang="en-CA" sz="2400" dirty="0">
                <a:solidFill>
                  <a:srgbClr val="0070C0"/>
                </a:solidFill>
                <a:latin typeface="Monaco" pitchFamily="2" charset="77"/>
              </a:rPr>
              <a:t>(next-problem d)</a:t>
            </a:r>
            <a:r>
              <a:rPr lang="en-CA" sz="2400" dirty="0">
                <a:latin typeface="Monaco" pitchFamily="2" charset="77"/>
              </a:rPr>
              <a:t>))])) </a:t>
            </a:r>
            <a:br>
              <a:rPr lang="en-CA" sz="2400" dirty="0">
                <a:latin typeface="Monaco" pitchFamily="2" charset="77"/>
              </a:rPr>
            </a:br>
            <a:endParaRPr lang="en-US" sz="24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759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829B6-5E26-A49A-95CF-F8ACC7BE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9213"/>
            <a:ext cx="7772400" cy="4459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FE040-1D26-0B87-7534-2B82AB84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34462"/>
            <a:ext cx="7772400" cy="41890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F4F9F4-B153-B684-3380-F7CF593B838E}"/>
              </a:ext>
            </a:extLst>
          </p:cNvPr>
          <p:cNvCxnSpPr/>
          <p:nvPr/>
        </p:nvCxnSpPr>
        <p:spPr>
          <a:xfrm>
            <a:off x="3403600" y="2535456"/>
            <a:ext cx="528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3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08309-D2B2-6743-B4AE-24DEC3DB720F}"/>
              </a:ext>
            </a:extLst>
          </p:cNvPr>
          <p:cNvSpPr txBox="1"/>
          <p:nvPr/>
        </p:nvSpPr>
        <p:spPr>
          <a:xfrm>
            <a:off x="1899920" y="853440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6   8   1   9   3   7   2)</a:t>
            </a:r>
          </a:p>
        </p:txBody>
      </p:sp>
    </p:spTree>
    <p:extLst>
      <p:ext uri="{BB962C8B-B14F-4D97-AF65-F5344CB8AC3E}">
        <p14:creationId xmlns:p14="http://schemas.microsoft.com/office/powerpoint/2010/main" val="101984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038B0-266B-98C4-49D2-896FAA0C7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89ADC5-61FB-900C-0EB2-73543B04D3FC}"/>
              </a:ext>
            </a:extLst>
          </p:cNvPr>
          <p:cNvSpPr txBox="1"/>
          <p:nvPr/>
        </p:nvSpPr>
        <p:spPr>
          <a:xfrm>
            <a:off x="621839" y="3091052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3  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2B640-9B0C-161A-C287-4487F05551DE}"/>
              </a:ext>
            </a:extLst>
          </p:cNvPr>
          <p:cNvSpPr txBox="1"/>
          <p:nvPr/>
        </p:nvSpPr>
        <p:spPr>
          <a:xfrm>
            <a:off x="1899920" y="853440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6   8   1   9   3   7  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59BAC-0394-7903-553B-07F757AE5098}"/>
              </a:ext>
            </a:extLst>
          </p:cNvPr>
          <p:cNvSpPr txBox="1"/>
          <p:nvPr/>
        </p:nvSpPr>
        <p:spPr>
          <a:xfrm>
            <a:off x="1899920" y="1418012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A4A48-4604-5BF5-04C3-471F0B5910AC}"/>
              </a:ext>
            </a:extLst>
          </p:cNvPr>
          <p:cNvSpPr txBox="1"/>
          <p:nvPr/>
        </p:nvSpPr>
        <p:spPr>
          <a:xfrm>
            <a:off x="-1023388" y="1982584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1   3  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7CE65-ADC3-13C9-0F12-C4A6737EBC5D}"/>
              </a:ext>
            </a:extLst>
          </p:cNvPr>
          <p:cNvSpPr txBox="1"/>
          <p:nvPr/>
        </p:nvSpPr>
        <p:spPr>
          <a:xfrm>
            <a:off x="4618873" y="1982584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8   9   7 )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19ABE-9FED-0408-CA74-6A826DCC4F26}"/>
              </a:ext>
            </a:extLst>
          </p:cNvPr>
          <p:cNvSpPr txBox="1"/>
          <p:nvPr/>
        </p:nvSpPr>
        <p:spPr>
          <a:xfrm>
            <a:off x="-839816" y="2547156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A8CC2-A8C1-E310-937B-1B6E1DE3FB67}"/>
              </a:ext>
            </a:extLst>
          </p:cNvPr>
          <p:cNvSpPr txBox="1"/>
          <p:nvPr/>
        </p:nvSpPr>
        <p:spPr>
          <a:xfrm>
            <a:off x="1870364" y="309105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BE727-457A-6571-1538-69C81CF7E026}"/>
              </a:ext>
            </a:extLst>
          </p:cNvPr>
          <p:cNvSpPr txBox="1"/>
          <p:nvPr/>
        </p:nvSpPr>
        <p:spPr>
          <a:xfrm>
            <a:off x="621839" y="3664145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FF6C0-CA30-0856-CDEA-F511A994EC09}"/>
              </a:ext>
            </a:extLst>
          </p:cNvPr>
          <p:cNvSpPr txBox="1"/>
          <p:nvPr/>
        </p:nvSpPr>
        <p:spPr>
          <a:xfrm>
            <a:off x="1525847" y="4060026"/>
            <a:ext cx="839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   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03FA0-A420-DA0F-D556-1BB5AE69F830}"/>
              </a:ext>
            </a:extLst>
          </p:cNvPr>
          <p:cNvSpPr txBox="1"/>
          <p:nvPr/>
        </p:nvSpPr>
        <p:spPr>
          <a:xfrm>
            <a:off x="3519055" y="405257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pitchFamily="2" charset="77"/>
              </a:rPr>
              <a:t>(list)</a:t>
            </a:r>
          </a:p>
        </p:txBody>
      </p:sp>
    </p:spTree>
    <p:extLst>
      <p:ext uri="{BB962C8B-B14F-4D97-AF65-F5344CB8AC3E}">
        <p14:creationId xmlns:p14="http://schemas.microsoft.com/office/powerpoint/2010/main" val="331885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33FFE-6450-A746-942A-EDA8D3B5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3570"/>
            <a:ext cx="7772400" cy="21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0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869C5-3B9D-F87C-E613-5D0AF2B0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959"/>
            <a:ext cx="7772400" cy="65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C37EFC-7193-992E-FF7A-960A526C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2" y="0"/>
            <a:ext cx="691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87043-F1DA-905A-E8CE-FC7F7290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8141"/>
            <a:ext cx="7772400" cy="34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7811</TotalTime>
  <Words>221</Words>
  <Application>Microsoft Macintosh PowerPoint</Application>
  <PresentationFormat>Widescreen</PresentationFormat>
  <Paragraphs>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Monaco</vt:lpstr>
      <vt:lpstr>Wingdings</vt:lpstr>
      <vt:lpstr>Office Theme</vt:lpstr>
      <vt:lpstr>Natural recursion</vt:lpstr>
      <vt:lpstr>Generative 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Gregor Kiczales</cp:lastModifiedBy>
  <cp:revision>18</cp:revision>
  <cp:lastPrinted>2024-10-29T02:02:36Z</cp:lastPrinted>
  <dcterms:created xsi:type="dcterms:W3CDTF">2021-10-28T16:44:22Z</dcterms:created>
  <dcterms:modified xsi:type="dcterms:W3CDTF">2024-10-29T02:42:31Z</dcterms:modified>
</cp:coreProperties>
</file>